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8"/>
  </p:notesMasterIdLst>
  <p:sldIdLst>
    <p:sldId id="271" r:id="rId2"/>
    <p:sldId id="256" r:id="rId3"/>
    <p:sldId id="261" r:id="rId4"/>
    <p:sldId id="267" r:id="rId5"/>
    <p:sldId id="257" r:id="rId6"/>
    <p:sldId id="262" r:id="rId7"/>
    <p:sldId id="258" r:id="rId8"/>
    <p:sldId id="265" r:id="rId9"/>
    <p:sldId id="259" r:id="rId10"/>
    <p:sldId id="266" r:id="rId11"/>
    <p:sldId id="260" r:id="rId12"/>
    <p:sldId id="268" r:id="rId13"/>
    <p:sldId id="272" r:id="rId14"/>
    <p:sldId id="269" r:id="rId15"/>
    <p:sldId id="273"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782"/>
    <p:restoredTop sz="82550"/>
  </p:normalViewPr>
  <p:slideViewPr>
    <p:cSldViewPr snapToGrid="0" snapToObjects="1">
      <p:cViewPr varScale="1">
        <p:scale>
          <a:sx n="83" d="100"/>
          <a:sy n="83" d="100"/>
        </p:scale>
        <p:origin x="74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E45E54-1562-484A-AFAB-6F9C98E462EE}" type="datetimeFigureOut">
              <a:rPr lang="en-US" smtClean="0"/>
              <a:t>9/1/16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6D262E-858B-B64F-93C8-95C28F43C89D}" type="slidenum">
              <a:rPr lang="en-US" smtClean="0"/>
              <a:t>‹#›</a:t>
            </a:fld>
            <a:endParaRPr lang="en-US"/>
          </a:p>
        </p:txBody>
      </p:sp>
    </p:spTree>
    <p:extLst>
      <p:ext uri="{BB962C8B-B14F-4D97-AF65-F5344CB8AC3E}">
        <p14:creationId xmlns:p14="http://schemas.microsoft.com/office/powerpoint/2010/main" val="6483231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6D262E-858B-B64F-93C8-95C28F43C89D}" type="slidenum">
              <a:rPr lang="en-US" smtClean="0"/>
              <a:t>1</a:t>
            </a:fld>
            <a:endParaRPr lang="en-US"/>
          </a:p>
        </p:txBody>
      </p:sp>
    </p:spTree>
    <p:extLst>
      <p:ext uri="{BB962C8B-B14F-4D97-AF65-F5344CB8AC3E}">
        <p14:creationId xmlns:p14="http://schemas.microsoft.com/office/powerpoint/2010/main" val="14588547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Mturk</a:t>
            </a:r>
            <a:r>
              <a:rPr lang="en-US" dirty="0" smtClean="0"/>
              <a:t> has had quite a big impact on psychology in only the past 5 or 6 years.</a:t>
            </a:r>
          </a:p>
          <a:p>
            <a:endParaRPr lang="en-US" dirty="0" smtClean="0"/>
          </a:p>
          <a:p>
            <a:r>
              <a:rPr lang="en-US" dirty="0" smtClean="0"/>
              <a:t>Typical hourly</a:t>
            </a:r>
            <a:r>
              <a:rPr lang="en-US" baseline="0" dirty="0" smtClean="0"/>
              <a:t> rate is $3-8 per hour ($0.50 to $1.50 for a 10 minute survey)</a:t>
            </a:r>
            <a:endParaRPr lang="en-US" dirty="0" smtClean="0"/>
          </a:p>
          <a:p>
            <a:r>
              <a:rPr lang="en-US" dirty="0" smtClean="0"/>
              <a:t>http://</a:t>
            </a:r>
            <a:r>
              <a:rPr lang="en-US" dirty="0" err="1" smtClean="0"/>
              <a:t>www.sciencemag.org</a:t>
            </a:r>
            <a:r>
              <a:rPr lang="en-US" dirty="0" smtClean="0"/>
              <a:t>/news/2016/06/psychologists-grow-increasingly-dependent-online-research-subjects</a:t>
            </a:r>
            <a:endParaRPr lang="en-US" dirty="0"/>
          </a:p>
        </p:txBody>
      </p:sp>
      <p:sp>
        <p:nvSpPr>
          <p:cNvPr id="4" name="Slide Number Placeholder 3"/>
          <p:cNvSpPr>
            <a:spLocks noGrp="1"/>
          </p:cNvSpPr>
          <p:nvPr>
            <p:ph type="sldNum" sz="quarter" idx="10"/>
          </p:nvPr>
        </p:nvSpPr>
        <p:spPr/>
        <p:txBody>
          <a:bodyPr/>
          <a:lstStyle/>
          <a:p>
            <a:fld id="{0F6D262E-858B-B64F-93C8-95C28F43C89D}" type="slidenum">
              <a:rPr lang="en-US" smtClean="0"/>
              <a:t>3</a:t>
            </a:fld>
            <a:endParaRPr lang="en-US"/>
          </a:p>
        </p:txBody>
      </p:sp>
    </p:spTree>
    <p:extLst>
      <p:ext uri="{BB962C8B-B14F-4D97-AF65-F5344CB8AC3E}">
        <p14:creationId xmlns:p14="http://schemas.microsoft.com/office/powerpoint/2010/main" val="348546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Who are these people</a:t>
            </a:r>
            <a:r>
              <a:rPr lang="en-US" baseline="0" dirty="0" smtClean="0"/>
              <a:t> who are willing to take surveys for </a:t>
            </a:r>
            <a:r>
              <a:rPr lang="en-US" baseline="0" dirty="0" err="1" smtClean="0"/>
              <a:t>pennys</a:t>
            </a:r>
            <a:r>
              <a:rPr lang="en-US" baseline="0" dirty="0" smtClean="0"/>
              <a:t> on the dollar?</a:t>
            </a:r>
            <a:endParaRPr lang="en-US" dirty="0"/>
          </a:p>
        </p:txBody>
      </p:sp>
      <p:sp>
        <p:nvSpPr>
          <p:cNvPr id="4" name="Slide Number Placeholder 3"/>
          <p:cNvSpPr>
            <a:spLocks noGrp="1"/>
          </p:cNvSpPr>
          <p:nvPr>
            <p:ph type="sldNum" sz="quarter" idx="10"/>
          </p:nvPr>
        </p:nvSpPr>
        <p:spPr/>
        <p:txBody>
          <a:bodyPr/>
          <a:lstStyle/>
          <a:p>
            <a:fld id="{0F6D262E-858B-B64F-93C8-95C28F43C89D}" type="slidenum">
              <a:rPr lang="en-US" smtClean="0"/>
              <a:t>5</a:t>
            </a:fld>
            <a:endParaRPr lang="en-US"/>
          </a:p>
        </p:txBody>
      </p:sp>
    </p:spTree>
    <p:extLst>
      <p:ext uri="{BB962C8B-B14F-4D97-AF65-F5344CB8AC3E}">
        <p14:creationId xmlns:p14="http://schemas.microsoft.com/office/powerpoint/2010/main" val="15167571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6D262E-858B-B64F-93C8-95C28F43C89D}" type="slidenum">
              <a:rPr lang="en-US" smtClean="0"/>
              <a:t>6</a:t>
            </a:fld>
            <a:endParaRPr lang="en-US"/>
          </a:p>
        </p:txBody>
      </p:sp>
    </p:spTree>
    <p:extLst>
      <p:ext uri="{BB962C8B-B14F-4D97-AF65-F5344CB8AC3E}">
        <p14:creationId xmlns:p14="http://schemas.microsoft.com/office/powerpoint/2010/main" val="9311199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MTurk</a:t>
            </a:r>
            <a:r>
              <a:rPr lang="en-US" dirty="0" smtClean="0"/>
              <a:t> seems to be a relatively quick and cheap source of</a:t>
            </a:r>
            <a:r>
              <a:rPr lang="en-US" baseline="0" dirty="0" smtClean="0"/>
              <a:t> data from a diverse sample of people. But are the data any good? Can we test and replicate the kinds of phenomenon we’re interested in as psychologists? Can we trust these people to be honest?</a:t>
            </a:r>
            <a:endParaRPr lang="en-US" dirty="0"/>
          </a:p>
        </p:txBody>
      </p:sp>
      <p:sp>
        <p:nvSpPr>
          <p:cNvPr id="4" name="Slide Number Placeholder 3"/>
          <p:cNvSpPr>
            <a:spLocks noGrp="1"/>
          </p:cNvSpPr>
          <p:nvPr>
            <p:ph type="sldNum" sz="quarter" idx="10"/>
          </p:nvPr>
        </p:nvSpPr>
        <p:spPr/>
        <p:txBody>
          <a:bodyPr/>
          <a:lstStyle/>
          <a:p>
            <a:fld id="{0F6D262E-858B-B64F-93C8-95C28F43C89D}" type="slidenum">
              <a:rPr lang="en-US" smtClean="0"/>
              <a:t>7</a:t>
            </a:fld>
            <a:endParaRPr lang="en-US"/>
          </a:p>
        </p:txBody>
      </p:sp>
    </p:spTree>
    <p:extLst>
      <p:ext uri="{BB962C8B-B14F-4D97-AF65-F5344CB8AC3E}">
        <p14:creationId xmlns:p14="http://schemas.microsoft.com/office/powerpoint/2010/main" val="1270055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10000"/>
              </a:lnSpc>
            </a:pPr>
            <a:r>
              <a:rPr lang="en-US" sz="1200" dirty="0" smtClean="0"/>
              <a:t>If</a:t>
            </a:r>
            <a:r>
              <a:rPr lang="en-US" sz="1200" baseline="0" dirty="0" smtClean="0"/>
              <a:t> you have a study design that can be feasibly administered, then you can run it on </a:t>
            </a:r>
            <a:r>
              <a:rPr lang="en-US" sz="1200" baseline="0" dirty="0" err="1" smtClean="0"/>
              <a:t>Mturk</a:t>
            </a:r>
            <a:r>
              <a:rPr lang="en-US" sz="1200" baseline="0" dirty="0" smtClean="0"/>
              <a:t>. Research conducted on this population suggests</a:t>
            </a:r>
            <a:r>
              <a:rPr lang="is-IS" sz="1200" baseline="0" dirty="0" smtClean="0"/>
              <a:t>…</a:t>
            </a:r>
            <a:endParaRPr lang="en-US" sz="1200" dirty="0" smtClean="0"/>
          </a:p>
          <a:p>
            <a:pPr>
              <a:lnSpc>
                <a:spcPct val="110000"/>
              </a:lnSpc>
            </a:pPr>
            <a:r>
              <a:rPr lang="en-US" sz="1200" dirty="0" smtClean="0"/>
              <a:t>Self-reports of individual differences are psychometrically valid</a:t>
            </a:r>
          </a:p>
          <a:p>
            <a:pPr>
              <a:lnSpc>
                <a:spcPct val="110000"/>
              </a:lnSpc>
            </a:pPr>
            <a:r>
              <a:rPr lang="en-US" sz="1200" dirty="0" err="1" smtClean="0"/>
              <a:t>Mturkers</a:t>
            </a:r>
            <a:r>
              <a:rPr lang="en-US" sz="1200" dirty="0" smtClean="0"/>
              <a:t> show common cognitive biases</a:t>
            </a:r>
          </a:p>
          <a:p>
            <a:pPr>
              <a:lnSpc>
                <a:spcPct val="110000"/>
              </a:lnSpc>
            </a:pPr>
            <a:r>
              <a:rPr lang="en-US" sz="1200" dirty="0" smtClean="0"/>
              <a:t>They respond similarly on classic cognitive tasks that rely on response-time measures</a:t>
            </a:r>
          </a:p>
          <a:p>
            <a:pPr>
              <a:lnSpc>
                <a:spcPct val="110000"/>
              </a:lnSpc>
            </a:pPr>
            <a:r>
              <a:rPr lang="en-US" sz="1200" dirty="0" smtClean="0"/>
              <a:t>And perhaps most importantly, </a:t>
            </a:r>
            <a:r>
              <a:rPr lang="en-US" sz="1200" dirty="0" err="1" smtClean="0"/>
              <a:t>Mturkers</a:t>
            </a:r>
            <a:r>
              <a:rPr lang="en-US" sz="1200" dirty="0" smtClean="0"/>
              <a:t> tend</a:t>
            </a:r>
            <a:r>
              <a:rPr lang="en-US" sz="1200" baseline="0" dirty="0" smtClean="0"/>
              <a:t> to be honest and accurate when reporting about themselves</a:t>
            </a:r>
            <a:endParaRPr lang="en-US" sz="1200" dirty="0" smtClean="0"/>
          </a:p>
          <a:p>
            <a:pPr>
              <a:lnSpc>
                <a:spcPct val="110000"/>
              </a:lnSpc>
            </a:pPr>
            <a:r>
              <a:rPr lang="en-US" sz="1200" dirty="0" smtClean="0"/>
              <a:t>Self-reports of location matches IP addresses</a:t>
            </a:r>
          </a:p>
          <a:p>
            <a:pPr>
              <a:lnSpc>
                <a:spcPct val="110000"/>
              </a:lnSpc>
            </a:pPr>
            <a:r>
              <a:rPr lang="en-US" sz="1200" dirty="0" smtClean="0"/>
              <a:t>Self-reports of demographics are consistent over time</a:t>
            </a:r>
          </a:p>
        </p:txBody>
      </p:sp>
      <p:sp>
        <p:nvSpPr>
          <p:cNvPr id="4" name="Slide Number Placeholder 3"/>
          <p:cNvSpPr>
            <a:spLocks noGrp="1"/>
          </p:cNvSpPr>
          <p:nvPr>
            <p:ph type="sldNum" sz="quarter" idx="10"/>
          </p:nvPr>
        </p:nvSpPr>
        <p:spPr/>
        <p:txBody>
          <a:bodyPr/>
          <a:lstStyle/>
          <a:p>
            <a:fld id="{0F6D262E-858B-B64F-93C8-95C28F43C89D}" type="slidenum">
              <a:rPr lang="en-US" smtClean="0"/>
              <a:t>8</a:t>
            </a:fld>
            <a:endParaRPr lang="en-US"/>
          </a:p>
        </p:txBody>
      </p:sp>
    </p:spTree>
    <p:extLst>
      <p:ext uri="{BB962C8B-B14F-4D97-AF65-F5344CB8AC3E}">
        <p14:creationId xmlns:p14="http://schemas.microsoft.com/office/powerpoint/2010/main" val="839973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convenience</a:t>
            </a:r>
            <a:r>
              <a:rPr lang="en-US" baseline="0" dirty="0" smtClean="0"/>
              <a:t> samples of trade-offs and </a:t>
            </a:r>
            <a:r>
              <a:rPr lang="en-US" baseline="0" dirty="0" err="1" smtClean="0"/>
              <a:t>Mturk</a:t>
            </a:r>
            <a:r>
              <a:rPr lang="en-US" baseline="0" dirty="0" smtClean="0"/>
              <a:t> is no different. </a:t>
            </a:r>
            <a:endParaRPr lang="en-US" dirty="0"/>
          </a:p>
        </p:txBody>
      </p:sp>
      <p:sp>
        <p:nvSpPr>
          <p:cNvPr id="4" name="Slide Number Placeholder 3"/>
          <p:cNvSpPr>
            <a:spLocks noGrp="1"/>
          </p:cNvSpPr>
          <p:nvPr>
            <p:ph type="sldNum" sz="quarter" idx="10"/>
          </p:nvPr>
        </p:nvSpPr>
        <p:spPr/>
        <p:txBody>
          <a:bodyPr/>
          <a:lstStyle/>
          <a:p>
            <a:fld id="{0F6D262E-858B-B64F-93C8-95C28F43C89D}" type="slidenum">
              <a:rPr lang="en-US" smtClean="0"/>
              <a:t>9</a:t>
            </a:fld>
            <a:endParaRPr lang="en-US"/>
          </a:p>
        </p:txBody>
      </p:sp>
    </p:spTree>
    <p:extLst>
      <p:ext uri="{BB962C8B-B14F-4D97-AF65-F5344CB8AC3E}">
        <p14:creationId xmlns:p14="http://schemas.microsoft.com/office/powerpoint/2010/main" val="12583946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Using capture-recapture analysis we estimate the effective size of the active Amazon Mechanical Turk (</a:t>
            </a:r>
            <a:r>
              <a:rPr lang="en-US" dirty="0" err="1" smtClean="0"/>
              <a:t>MTurk</a:t>
            </a:r>
            <a:r>
              <a:rPr lang="en-US" dirty="0" smtClean="0"/>
              <a:t>) population</a:t>
            </a:r>
            <a:r>
              <a:rPr lang="en-US" baseline="0" dirty="0" smtClean="0"/>
              <a:t> </a:t>
            </a:r>
            <a:r>
              <a:rPr lang="en-US" dirty="0" smtClean="0"/>
              <a:t>that a typical laboratory can access to be about 7,300 workers. We also estimate that the time taken for half of the workers to</a:t>
            </a:r>
            <a:r>
              <a:rPr lang="en-US" baseline="0" dirty="0" smtClean="0"/>
              <a:t> </a:t>
            </a:r>
            <a:r>
              <a:rPr lang="en-US" dirty="0" smtClean="0"/>
              <a:t>leave the </a:t>
            </a:r>
            <a:r>
              <a:rPr lang="en-US" dirty="0" err="1" smtClean="0"/>
              <a:t>MTurk</a:t>
            </a:r>
            <a:r>
              <a:rPr lang="en-US" dirty="0" smtClean="0"/>
              <a:t> pool and be replaced is about 7 months. Each laboratory has its own population pool which overlaps, often</a:t>
            </a:r>
            <a:r>
              <a:rPr lang="en-US" baseline="0" dirty="0" smtClean="0"/>
              <a:t> </a:t>
            </a:r>
            <a:r>
              <a:rPr lang="en-US" dirty="0" smtClean="0"/>
              <a:t>extensively, with the hundreds of other laboratories using </a:t>
            </a:r>
            <a:r>
              <a:rPr lang="en-US" dirty="0" err="1" smtClean="0"/>
              <a:t>MTurk</a:t>
            </a:r>
            <a:r>
              <a:rPr lang="en-US" dirty="0" smtClean="0"/>
              <a:t>.</a:t>
            </a:r>
          </a:p>
          <a:p>
            <a:endParaRPr lang="en-US" dirty="0" smtClean="0"/>
          </a:p>
          <a:p>
            <a:r>
              <a:rPr lang="en-US" dirty="0" smtClean="0"/>
              <a:t>We investigated how prior exposure to a task affects subsequent experimental results. Participants in this study</a:t>
            </a:r>
            <a:r>
              <a:rPr lang="en-US" baseline="0" dirty="0" smtClean="0"/>
              <a:t> </a:t>
            </a:r>
            <a:r>
              <a:rPr lang="en-US" dirty="0" smtClean="0"/>
              <a:t>completed the same set of 12 experimental tasks at two points in time, first as a part of the Many Labs replication</a:t>
            </a:r>
            <a:r>
              <a:rPr lang="en-US" baseline="0" dirty="0" smtClean="0"/>
              <a:t> </a:t>
            </a:r>
            <a:r>
              <a:rPr lang="en-US" dirty="0" smtClean="0"/>
              <a:t>project and again a few days, a week, or a month later. Effect sizes were markedly lower in the second wave than in</a:t>
            </a:r>
            <a:r>
              <a:rPr lang="en-US" baseline="0" dirty="0" smtClean="0"/>
              <a:t> </a:t>
            </a:r>
            <a:r>
              <a:rPr lang="en-US" dirty="0" smtClean="0"/>
              <a:t>than</a:t>
            </a:r>
            <a:r>
              <a:rPr lang="en-US" baseline="0" dirty="0" smtClean="0"/>
              <a:t> in the first.</a:t>
            </a:r>
          </a:p>
          <a:p>
            <a:pPr marL="171450" indent="-171450">
              <a:buFont typeface="Arial" charset="0"/>
              <a:buChar char="•"/>
            </a:pPr>
            <a:r>
              <a:rPr lang="en-US" baseline="0" dirty="0" smtClean="0"/>
              <a:t>Anchoring and adjustment</a:t>
            </a:r>
          </a:p>
          <a:p>
            <a:pPr marL="171450" indent="-171450">
              <a:buFont typeface="Arial" charset="0"/>
              <a:buChar char="•"/>
            </a:pPr>
            <a:r>
              <a:rPr lang="en-US" baseline="0" dirty="0" smtClean="0"/>
              <a:t>Gain versus loss framing for combating disease</a:t>
            </a:r>
          </a:p>
          <a:p>
            <a:pPr marL="171450" indent="-171450">
              <a:buFont typeface="Arial" charset="0"/>
              <a:buChar char="•"/>
            </a:pPr>
            <a:r>
              <a:rPr lang="en-US" baseline="0" dirty="0" smtClean="0"/>
              <a:t>Sunk costs</a:t>
            </a:r>
          </a:p>
          <a:p>
            <a:pPr marL="171450" indent="-171450">
              <a:buFont typeface="Arial" charset="0"/>
              <a:buChar char="•"/>
            </a:pPr>
            <a:r>
              <a:rPr lang="en-US" baseline="0" dirty="0" smtClean="0"/>
              <a:t>Norm of reciprocity.</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Because </a:t>
            </a:r>
            <a:r>
              <a:rPr lang="en-US" dirty="0" err="1" smtClean="0"/>
              <a:t>MTurk</a:t>
            </a:r>
            <a:r>
              <a:rPr lang="en-US" dirty="0" smtClean="0"/>
              <a:t> is a population</a:t>
            </a:r>
            <a:r>
              <a:rPr lang="en-US" baseline="0" dirty="0" smtClean="0"/>
              <a:t> </a:t>
            </a:r>
            <a:r>
              <a:rPr lang="en-US" dirty="0" smtClean="0"/>
              <a:t>that learns, we hypothesized that </a:t>
            </a:r>
            <a:r>
              <a:rPr lang="en-US" dirty="0" err="1" smtClean="0"/>
              <a:t>MTurkers</a:t>
            </a:r>
            <a:r>
              <a:rPr lang="en-US" dirty="0" smtClean="0"/>
              <a:t> would be</a:t>
            </a:r>
            <a:r>
              <a:rPr lang="en-US" baseline="0" dirty="0" smtClean="0"/>
              <a:t> </a:t>
            </a:r>
            <a:r>
              <a:rPr lang="en-US" dirty="0" smtClean="0"/>
              <a:t>more attentive to instructions than are traditional subject pool</a:t>
            </a:r>
            <a:r>
              <a:rPr lang="en-US" baseline="0" dirty="0" smtClean="0"/>
              <a:t> </a:t>
            </a:r>
            <a:r>
              <a:rPr lang="en-US" dirty="0" smtClean="0"/>
              <a:t>samples. In three online studies, participants from </a:t>
            </a:r>
            <a:r>
              <a:rPr lang="en-US" dirty="0" err="1" smtClean="0"/>
              <a:t>MTurk</a:t>
            </a:r>
            <a:r>
              <a:rPr lang="en-US" dirty="0" smtClean="0"/>
              <a:t> and</a:t>
            </a:r>
            <a:r>
              <a:rPr lang="en-US" baseline="0" dirty="0" smtClean="0"/>
              <a:t> </a:t>
            </a:r>
            <a:r>
              <a:rPr lang="en-US" dirty="0" smtClean="0"/>
              <a:t>collegiate populations participated in a task that included a</a:t>
            </a:r>
            <a:r>
              <a:rPr lang="en-US" baseline="0" dirty="0" smtClean="0"/>
              <a:t> </a:t>
            </a:r>
            <a:r>
              <a:rPr lang="en-US" dirty="0" smtClean="0"/>
              <a:t>measure of attentiveness to instructions (an instructional manipulation</a:t>
            </a:r>
            <a:r>
              <a:rPr lang="en-US" baseline="0" dirty="0" smtClean="0"/>
              <a:t> </a:t>
            </a:r>
            <a:r>
              <a:rPr lang="en-US" dirty="0" smtClean="0"/>
              <a:t>check: IMC).</a:t>
            </a:r>
          </a:p>
        </p:txBody>
      </p:sp>
      <p:sp>
        <p:nvSpPr>
          <p:cNvPr id="4" name="Slide Number Placeholder 3"/>
          <p:cNvSpPr>
            <a:spLocks noGrp="1"/>
          </p:cNvSpPr>
          <p:nvPr>
            <p:ph type="sldNum" sz="quarter" idx="10"/>
          </p:nvPr>
        </p:nvSpPr>
        <p:spPr/>
        <p:txBody>
          <a:bodyPr/>
          <a:lstStyle/>
          <a:p>
            <a:fld id="{0F6D262E-858B-B64F-93C8-95C28F43C89D}" type="slidenum">
              <a:rPr lang="en-US" smtClean="0"/>
              <a:t>10</a:t>
            </a:fld>
            <a:endParaRPr lang="en-US"/>
          </a:p>
        </p:txBody>
      </p:sp>
    </p:spTree>
    <p:extLst>
      <p:ext uri="{BB962C8B-B14F-4D97-AF65-F5344CB8AC3E}">
        <p14:creationId xmlns:p14="http://schemas.microsoft.com/office/powerpoint/2010/main" val="832633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F6D262E-858B-B64F-93C8-95C28F43C89D}" type="slidenum">
              <a:rPr lang="en-US" smtClean="0"/>
              <a:t>12</a:t>
            </a:fld>
            <a:endParaRPr lang="en-US"/>
          </a:p>
        </p:txBody>
      </p:sp>
    </p:spTree>
    <p:extLst>
      <p:ext uri="{BB962C8B-B14F-4D97-AF65-F5344CB8AC3E}">
        <p14:creationId xmlns:p14="http://schemas.microsoft.com/office/powerpoint/2010/main" val="1736418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321603A-05A1-A147-8F5C-19DDB5945850}" type="datetimeFigureOut">
              <a:rPr lang="en-US" smtClean="0"/>
              <a:t>9/1/16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1982010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21603A-05A1-A147-8F5C-19DDB5945850}" type="datetimeFigureOut">
              <a:rPr lang="en-US" smtClean="0"/>
              <a:t>9/1/16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1288828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21603A-05A1-A147-8F5C-19DDB5945850}" type="datetimeFigureOut">
              <a:rPr lang="en-US" smtClean="0"/>
              <a:t>9/1/16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18274099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321603A-05A1-A147-8F5C-19DDB5945850}" type="datetimeFigureOut">
              <a:rPr lang="en-US" smtClean="0"/>
              <a:t>9/1/16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20244651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321603A-05A1-A147-8F5C-19DDB5945850}" type="datetimeFigureOut">
              <a:rPr lang="en-US" smtClean="0"/>
              <a:t>9/1/16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454049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321603A-05A1-A147-8F5C-19DDB5945850}" type="datetimeFigureOut">
              <a:rPr lang="en-US" smtClean="0"/>
              <a:t>9/1/16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1199523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321603A-05A1-A147-8F5C-19DDB5945850}" type="datetimeFigureOut">
              <a:rPr lang="en-US" smtClean="0"/>
              <a:t>9/1/16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1962167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321603A-05A1-A147-8F5C-19DDB5945850}" type="datetimeFigureOut">
              <a:rPr lang="en-US" smtClean="0"/>
              <a:t>9/1/16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13917177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21603A-05A1-A147-8F5C-19DDB5945850}" type="datetimeFigureOut">
              <a:rPr lang="en-US" smtClean="0"/>
              <a:t>9/1/16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2085596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21603A-05A1-A147-8F5C-19DDB5945850}" type="datetimeFigureOut">
              <a:rPr lang="en-US" smtClean="0"/>
              <a:t>9/1/16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568171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321603A-05A1-A147-8F5C-19DDB5945850}" type="datetimeFigureOut">
              <a:rPr lang="en-US" smtClean="0"/>
              <a:t>9/1/16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2A227E-A598-3643-B4CB-CB2BCFE63FC8}" type="slidenum">
              <a:rPr lang="en-US" smtClean="0"/>
              <a:t>‹#›</a:t>
            </a:fld>
            <a:endParaRPr lang="en-US"/>
          </a:p>
        </p:txBody>
      </p:sp>
    </p:spTree>
    <p:extLst>
      <p:ext uri="{BB962C8B-B14F-4D97-AF65-F5344CB8AC3E}">
        <p14:creationId xmlns:p14="http://schemas.microsoft.com/office/powerpoint/2010/main" val="15379545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0" i="0">
                <a:solidFill>
                  <a:schemeClr val="tx1">
                    <a:tint val="75000"/>
                  </a:schemeClr>
                </a:solidFill>
                <a:latin typeface="Helvetica Regular" charset="0"/>
              </a:defRPr>
            </a:lvl1pPr>
          </a:lstStyle>
          <a:p>
            <a:fld id="{0321603A-05A1-A147-8F5C-19DDB5945850}" type="datetimeFigureOut">
              <a:rPr lang="en-US" smtClean="0"/>
              <a:pPr/>
              <a:t>9/1/16</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0" i="0">
                <a:solidFill>
                  <a:schemeClr val="tx1">
                    <a:tint val="75000"/>
                  </a:schemeClr>
                </a:solidFill>
                <a:latin typeface="Helvetica Regular" charset="0"/>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0" i="0">
                <a:solidFill>
                  <a:schemeClr val="tx1">
                    <a:tint val="75000"/>
                  </a:schemeClr>
                </a:solidFill>
                <a:latin typeface="Helvetica Regular" charset="0"/>
              </a:defRPr>
            </a:lvl1pPr>
          </a:lstStyle>
          <a:p>
            <a:fld id="{932A227E-A598-3643-B4CB-CB2BCFE63FC8}" type="slidenum">
              <a:rPr lang="en-US" smtClean="0"/>
              <a:pPr/>
              <a:t>‹#›</a:t>
            </a:fld>
            <a:endParaRPr lang="en-US" dirty="0"/>
          </a:p>
        </p:txBody>
      </p:sp>
    </p:spTree>
    <p:extLst>
      <p:ext uri="{BB962C8B-B14F-4D97-AF65-F5344CB8AC3E}">
        <p14:creationId xmlns:p14="http://schemas.microsoft.com/office/powerpoint/2010/main" val="1449704527"/>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b="0" i="0" kern="1200">
          <a:solidFill>
            <a:schemeClr val="tx1"/>
          </a:solidFill>
          <a:latin typeface="Helvetica Regular"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Helvetica Regular"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Helvetica Regular"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Helvetica Regular"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Regular"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Helvetica Regular"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www.mturk.com)/" TargetMode="External"/><Relationship Id="rId4" Type="http://schemas.openxmlformats.org/officeDocument/2006/relationships/hyperlink" Target="https://console.aws.amazon.com/iam/home?#security_credential" TargetMode="External"/><Relationship Id="rId5" Type="http://schemas.openxmlformats.org/officeDocument/2006/relationships/hyperlink" Target="http://www.turkprime.com/" TargetMode="Externa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3" Type="http://schemas.openxmlformats.org/officeDocument/2006/relationships/hyperlink" Target="https://research.socialsci.com/" TargetMode="External"/><Relationship Id="rId4" Type="http://schemas.openxmlformats.org/officeDocument/2006/relationships/hyperlink" Target="https://www.crowdflower.com/" TargetMode="External"/><Relationship Id="rId1" Type="http://schemas.openxmlformats.org/officeDocument/2006/relationships/slideLayout" Target="../slideLayouts/slideLayout2.xml"/><Relationship Id="rId2" Type="http://schemas.openxmlformats.org/officeDocument/2006/relationships/hyperlink" Target="https://www.prolific.ac/"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mailto:nickmm@umich.edu"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www.mturk-tracker.com/#/genera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600" dirty="0" smtClean="0"/>
              <a:t>What’s </a:t>
            </a:r>
            <a:r>
              <a:rPr lang="en-US" sz="3600" dirty="0" err="1" smtClean="0"/>
              <a:t>MTurk</a:t>
            </a:r>
            <a:r>
              <a:rPr lang="en-US" sz="3600" dirty="0" smtClean="0"/>
              <a:t> (and why should you care)?</a:t>
            </a:r>
          </a:p>
          <a:p>
            <a:pPr marL="514350" indent="-514350">
              <a:buFont typeface="+mj-lt"/>
              <a:buAutoNum type="arabicPeriod"/>
            </a:pPr>
            <a:r>
              <a:rPr lang="en-US" sz="3600" dirty="0" smtClean="0"/>
              <a:t>Who are </a:t>
            </a:r>
            <a:r>
              <a:rPr lang="en-US" sz="3600" dirty="0" err="1" smtClean="0"/>
              <a:t>MTurkers</a:t>
            </a:r>
            <a:r>
              <a:rPr lang="en-US" sz="3600" dirty="0" smtClean="0"/>
              <a:t>?</a:t>
            </a:r>
          </a:p>
          <a:p>
            <a:pPr marL="514350" indent="-514350">
              <a:buFont typeface="+mj-lt"/>
              <a:buAutoNum type="arabicPeriod"/>
            </a:pPr>
            <a:r>
              <a:rPr lang="en-US" sz="3600" dirty="0" smtClean="0"/>
              <a:t>What’s so great about </a:t>
            </a:r>
            <a:r>
              <a:rPr lang="en-US" sz="3600" dirty="0" err="1"/>
              <a:t>MTurk</a:t>
            </a:r>
            <a:r>
              <a:rPr lang="en-US" sz="3600" dirty="0"/>
              <a:t> </a:t>
            </a:r>
            <a:r>
              <a:rPr lang="en-US" sz="3600" dirty="0" smtClean="0"/>
              <a:t>?</a:t>
            </a:r>
          </a:p>
          <a:p>
            <a:pPr marL="514350" indent="-514350">
              <a:buFont typeface="+mj-lt"/>
              <a:buAutoNum type="arabicPeriod"/>
            </a:pPr>
            <a:r>
              <a:rPr lang="en-US" sz="3600" dirty="0" smtClean="0"/>
              <a:t>What’s </a:t>
            </a:r>
            <a:r>
              <a:rPr lang="en-US" sz="3600" i="1" dirty="0" smtClean="0">
                <a:solidFill>
                  <a:srgbClr val="FF0000"/>
                </a:solidFill>
              </a:rPr>
              <a:t>not</a:t>
            </a:r>
            <a:r>
              <a:rPr lang="en-US" sz="3600" dirty="0" smtClean="0"/>
              <a:t> so great about </a:t>
            </a:r>
            <a:r>
              <a:rPr lang="en-US" sz="3600" dirty="0" err="1"/>
              <a:t>MTurk</a:t>
            </a:r>
            <a:r>
              <a:rPr lang="en-US" sz="3600" dirty="0"/>
              <a:t> </a:t>
            </a:r>
            <a:r>
              <a:rPr lang="en-US" sz="3600" dirty="0" smtClean="0"/>
              <a:t>?</a:t>
            </a:r>
          </a:p>
          <a:p>
            <a:pPr marL="514350" indent="-514350">
              <a:buFont typeface="+mj-lt"/>
              <a:buAutoNum type="arabicPeriod"/>
            </a:pPr>
            <a:r>
              <a:rPr lang="en-US" sz="3600" dirty="0" smtClean="0"/>
              <a:t>How can you get started on </a:t>
            </a:r>
            <a:r>
              <a:rPr lang="en-US" sz="3600" dirty="0" err="1"/>
              <a:t>MTurk</a:t>
            </a:r>
            <a:r>
              <a:rPr lang="en-US" sz="3600" dirty="0"/>
              <a:t> </a:t>
            </a:r>
            <a:r>
              <a:rPr lang="en-US" sz="3600" dirty="0" smtClean="0"/>
              <a:t>(and </a:t>
            </a:r>
            <a:r>
              <a:rPr lang="en-US" sz="3600" dirty="0" err="1" smtClean="0"/>
              <a:t>TurkPrime</a:t>
            </a:r>
            <a:r>
              <a:rPr lang="en-US" sz="3600" dirty="0" smtClean="0"/>
              <a:t>)?</a:t>
            </a:r>
          </a:p>
          <a:p>
            <a:pPr marL="514350" indent="-514350">
              <a:buFont typeface="+mj-lt"/>
              <a:buAutoNum type="arabicPeriod"/>
            </a:pPr>
            <a:r>
              <a:rPr lang="en-US" sz="3600" dirty="0" err="1" smtClean="0"/>
              <a:t>MTurk</a:t>
            </a:r>
            <a:r>
              <a:rPr lang="en-US" sz="3600" dirty="0" smtClean="0"/>
              <a:t> data collected in </a:t>
            </a:r>
            <a:r>
              <a:rPr lang="en-US" sz="3600" i="1" dirty="0" smtClean="0">
                <a:solidFill>
                  <a:srgbClr val="FFFF00"/>
                </a:solidFill>
              </a:rPr>
              <a:t>real time</a:t>
            </a:r>
            <a:endParaRPr lang="en-US" sz="3600" i="1" dirty="0">
              <a:solidFill>
                <a:srgbClr val="FFFF00"/>
              </a:solidFill>
            </a:endParaRPr>
          </a:p>
        </p:txBody>
      </p:sp>
    </p:spTree>
    <p:extLst>
      <p:ext uri="{BB962C8B-B14F-4D97-AF65-F5344CB8AC3E}">
        <p14:creationId xmlns:p14="http://schemas.microsoft.com/office/powerpoint/2010/main" val="2706490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832026" y="393159"/>
            <a:ext cx="8219202" cy="2491277"/>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5" name="Picture 4"/>
          <p:cNvPicPr>
            <a:picLocks noChangeAspect="1"/>
          </p:cNvPicPr>
          <p:nvPr/>
        </p:nvPicPr>
        <p:blipFill>
          <a:blip r:embed="rId4"/>
          <a:stretch>
            <a:fillRect/>
          </a:stretch>
        </p:blipFill>
        <p:spPr>
          <a:xfrm>
            <a:off x="2385038" y="2216387"/>
            <a:ext cx="7931517" cy="309626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6" name="Picture 5"/>
          <p:cNvPicPr>
            <a:picLocks noChangeAspect="1"/>
          </p:cNvPicPr>
          <p:nvPr/>
        </p:nvPicPr>
        <p:blipFill>
          <a:blip r:embed="rId5"/>
          <a:stretch>
            <a:fillRect/>
          </a:stretch>
        </p:blipFill>
        <p:spPr>
          <a:xfrm>
            <a:off x="4637502" y="3764517"/>
            <a:ext cx="7932767" cy="2528241"/>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spTree>
    <p:extLst>
      <p:ext uri="{BB962C8B-B14F-4D97-AF65-F5344CB8AC3E}">
        <p14:creationId xmlns:p14="http://schemas.microsoft.com/office/powerpoint/2010/main" val="17029832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dissolv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Helvetica" charset="0"/>
                <a:ea typeface="Helvetica" charset="0"/>
                <a:cs typeface="Helvetica" charset="0"/>
              </a:rPr>
              <a:t>How can you get started on </a:t>
            </a:r>
            <a:r>
              <a:rPr lang="en-US" dirty="0" err="1" smtClean="0">
                <a:latin typeface="Helvetica" charset="0"/>
                <a:ea typeface="Helvetica" charset="0"/>
                <a:cs typeface="Helvetica" charset="0"/>
              </a:rPr>
              <a:t>MTurk</a:t>
            </a:r>
            <a:r>
              <a:rPr lang="en-US" dirty="0" smtClean="0">
                <a:latin typeface="Helvetica" charset="0"/>
                <a:ea typeface="Helvetica" charset="0"/>
                <a:cs typeface="Helvetica" charset="0"/>
              </a:rPr>
              <a:t> (and </a:t>
            </a:r>
            <a:r>
              <a:rPr lang="en-US" dirty="0" err="1" smtClean="0">
                <a:latin typeface="Helvetica" charset="0"/>
                <a:ea typeface="Helvetica" charset="0"/>
                <a:cs typeface="Helvetica" charset="0"/>
              </a:rPr>
              <a:t>TurkPrime</a:t>
            </a:r>
            <a:r>
              <a:rPr lang="en-US" dirty="0" smtClean="0">
                <a:latin typeface="Helvetica" charset="0"/>
                <a:ea typeface="Helvetica" charset="0"/>
                <a:cs typeface="Helvetica" charset="0"/>
              </a:rPr>
              <a:t>)?</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8834431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charset="0"/>
                <a:ea typeface="Helvetica" charset="0"/>
                <a:cs typeface="Helvetica" charset="0"/>
              </a:rPr>
              <a:t>How can you get started on </a:t>
            </a:r>
            <a:r>
              <a:rPr lang="en-US" dirty="0" err="1">
                <a:latin typeface="Helvetica" charset="0"/>
                <a:ea typeface="Helvetica" charset="0"/>
                <a:cs typeface="Helvetica" charset="0"/>
              </a:rPr>
              <a:t>MTurk</a:t>
            </a:r>
            <a:r>
              <a:rPr lang="en-US" dirty="0">
                <a:latin typeface="Helvetica" charset="0"/>
                <a:ea typeface="Helvetica" charset="0"/>
                <a:cs typeface="Helvetica" charset="0"/>
              </a:rPr>
              <a:t> (and </a:t>
            </a:r>
            <a:r>
              <a:rPr lang="en-US" dirty="0" err="1">
                <a:latin typeface="Helvetica" charset="0"/>
                <a:ea typeface="Helvetica" charset="0"/>
                <a:cs typeface="Helvetica" charset="0"/>
              </a:rPr>
              <a:t>TurkPrime</a:t>
            </a:r>
            <a:r>
              <a:rPr lang="en-US" dirty="0">
                <a:latin typeface="Helvetica" charset="0"/>
                <a:ea typeface="Helvetica" charset="0"/>
                <a:cs typeface="Helvetica" charset="0"/>
              </a:rPr>
              <a:t>)?</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200" dirty="0"/>
              <a:t>Register with Amazon Mechanical Turk </a:t>
            </a:r>
            <a:r>
              <a:rPr lang="en-US" sz="3200" dirty="0" smtClean="0"/>
              <a:t>as </a:t>
            </a:r>
            <a:r>
              <a:rPr lang="en-US" sz="3200" dirty="0"/>
              <a:t>a </a:t>
            </a:r>
            <a:r>
              <a:rPr lang="en-US" sz="3200" dirty="0" smtClean="0"/>
              <a:t>Requester</a:t>
            </a:r>
            <a:r>
              <a:rPr lang="en-US" sz="3200" dirty="0"/>
              <a:t> (</a:t>
            </a:r>
            <a:r>
              <a:rPr lang="en-US" sz="3200" dirty="0">
                <a:hlinkClick r:id="rId3"/>
              </a:rPr>
              <a:t>www.mturk.com</a:t>
            </a:r>
            <a:r>
              <a:rPr lang="en-US" sz="3200" dirty="0" smtClean="0"/>
              <a:t>).</a:t>
            </a:r>
          </a:p>
          <a:p>
            <a:pPr marL="514350" indent="-514350">
              <a:buFont typeface="+mj-lt"/>
              <a:buAutoNum type="arabicPeriod"/>
            </a:pPr>
            <a:r>
              <a:rPr lang="en-US" sz="3200" dirty="0" smtClean="0"/>
              <a:t>Create an access key </a:t>
            </a:r>
            <a:r>
              <a:rPr lang="en-US" sz="3200" dirty="0" smtClean="0">
                <a:hlinkClick r:id="rId4"/>
              </a:rPr>
              <a:t>https</a:t>
            </a:r>
            <a:r>
              <a:rPr lang="en-US" sz="3200" dirty="0">
                <a:hlinkClick r:id="rId4"/>
              </a:rPr>
              <a:t>://console.aws.amazon.com/iam/home?#</a:t>
            </a:r>
            <a:r>
              <a:rPr lang="en-US" sz="3200" dirty="0" smtClean="0">
                <a:hlinkClick r:id="rId4"/>
              </a:rPr>
              <a:t>security_credential</a:t>
            </a:r>
            <a:endParaRPr lang="en-US" sz="3200" dirty="0" smtClean="0"/>
          </a:p>
          <a:p>
            <a:pPr marL="514350" indent="-514350">
              <a:buFont typeface="+mj-lt"/>
              <a:buAutoNum type="arabicPeriod"/>
            </a:pPr>
            <a:r>
              <a:rPr lang="en-US" sz="3200" dirty="0" smtClean="0"/>
              <a:t>Use your new </a:t>
            </a:r>
            <a:r>
              <a:rPr lang="en-US" sz="3200" dirty="0" err="1" smtClean="0"/>
              <a:t>MTurk</a:t>
            </a:r>
            <a:r>
              <a:rPr lang="en-US" sz="3200" dirty="0" smtClean="0"/>
              <a:t> credentials to link your account with </a:t>
            </a:r>
            <a:r>
              <a:rPr lang="en-US" sz="3200" dirty="0" err="1" smtClean="0"/>
              <a:t>TurkPrime</a:t>
            </a:r>
            <a:r>
              <a:rPr lang="en-US" sz="3200" dirty="0" smtClean="0"/>
              <a:t> (</a:t>
            </a:r>
            <a:r>
              <a:rPr lang="en-US" sz="3200" dirty="0" smtClean="0">
                <a:hlinkClick r:id="rId5"/>
              </a:rPr>
              <a:t>www.turkprime.com</a:t>
            </a:r>
            <a:r>
              <a:rPr lang="en-US" sz="3200" dirty="0" smtClean="0"/>
              <a:t>)</a:t>
            </a:r>
          </a:p>
        </p:txBody>
      </p:sp>
      <p:sp>
        <p:nvSpPr>
          <p:cNvPr id="4" name="TextBox 3"/>
          <p:cNvSpPr txBox="1"/>
          <p:nvPr/>
        </p:nvSpPr>
        <p:spPr>
          <a:xfrm>
            <a:off x="7770918" y="6350000"/>
            <a:ext cx="4421082" cy="369332"/>
          </a:xfrm>
          <a:prstGeom prst="rect">
            <a:avLst/>
          </a:prstGeom>
          <a:noFill/>
        </p:spPr>
        <p:txBody>
          <a:bodyPr wrap="none" rtlCol="0">
            <a:spAutoFit/>
          </a:bodyPr>
          <a:lstStyle/>
          <a:p>
            <a:r>
              <a:rPr lang="en-US" b="1" dirty="0" err="1" smtClean="0">
                <a:solidFill>
                  <a:schemeClr val="accent1"/>
                </a:solidFill>
                <a:latin typeface="Helvetica" charset="0"/>
                <a:ea typeface="Helvetica" charset="0"/>
                <a:cs typeface="Helvetica" charset="0"/>
              </a:rPr>
              <a:t>Litman</a:t>
            </a:r>
            <a:r>
              <a:rPr lang="en-US" b="1" dirty="0" smtClean="0">
                <a:solidFill>
                  <a:schemeClr val="accent1"/>
                </a:solidFill>
                <a:latin typeface="Helvetica" charset="0"/>
                <a:ea typeface="Helvetica" charset="0"/>
                <a:cs typeface="Helvetica" charset="0"/>
              </a:rPr>
              <a:t>, Robinson, &amp; </a:t>
            </a:r>
            <a:r>
              <a:rPr lang="en-US" b="1" dirty="0" err="1" smtClean="0">
                <a:solidFill>
                  <a:schemeClr val="accent1"/>
                </a:solidFill>
                <a:latin typeface="Helvetica" charset="0"/>
                <a:ea typeface="Helvetica" charset="0"/>
                <a:cs typeface="Helvetica" charset="0"/>
              </a:rPr>
              <a:t>Abberbock</a:t>
            </a:r>
            <a:r>
              <a:rPr lang="en-US" b="1" dirty="0" smtClean="0">
                <a:solidFill>
                  <a:schemeClr val="accent1"/>
                </a:solidFill>
                <a:latin typeface="Helvetica" charset="0"/>
                <a:ea typeface="Helvetica" charset="0"/>
                <a:cs typeface="Helvetica" charset="0"/>
              </a:rPr>
              <a:t>, 2016</a:t>
            </a:r>
            <a:endParaRPr lang="en-US" b="1" dirty="0">
              <a:solidFill>
                <a:schemeClr val="accent1"/>
              </a:solidFill>
              <a:latin typeface="Helvetica" charset="0"/>
              <a:ea typeface="Helvetica" charset="0"/>
              <a:cs typeface="Helvetica" charset="0"/>
            </a:endParaRPr>
          </a:p>
        </p:txBody>
      </p:sp>
    </p:spTree>
    <p:extLst>
      <p:ext uri="{BB962C8B-B14F-4D97-AF65-F5344CB8AC3E}">
        <p14:creationId xmlns:p14="http://schemas.microsoft.com/office/powerpoint/2010/main" val="412241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online samples</a:t>
            </a:r>
            <a:endParaRPr lang="en-US" dirty="0"/>
          </a:p>
        </p:txBody>
      </p:sp>
      <p:sp>
        <p:nvSpPr>
          <p:cNvPr id="3" name="Content Placeholder 2"/>
          <p:cNvSpPr>
            <a:spLocks noGrp="1"/>
          </p:cNvSpPr>
          <p:nvPr>
            <p:ph idx="1"/>
          </p:nvPr>
        </p:nvSpPr>
        <p:spPr/>
        <p:txBody>
          <a:bodyPr>
            <a:normAutofit/>
          </a:bodyPr>
          <a:lstStyle/>
          <a:p>
            <a:r>
              <a:rPr lang="en-US" sz="3600" dirty="0" smtClean="0">
                <a:hlinkClick r:id="rId2"/>
              </a:rPr>
              <a:t>Prolific</a:t>
            </a:r>
            <a:endParaRPr lang="en-US" sz="3600" dirty="0" smtClean="0"/>
          </a:p>
          <a:p>
            <a:r>
              <a:rPr lang="en-US" sz="3600" dirty="0" err="1" smtClean="0">
                <a:hlinkClick r:id="rId3"/>
              </a:rPr>
              <a:t>SocialSci</a:t>
            </a:r>
            <a:endParaRPr lang="en-US" sz="3600" dirty="0" smtClean="0"/>
          </a:p>
          <a:p>
            <a:r>
              <a:rPr lang="en-US" sz="3600" dirty="0" err="1" smtClean="0">
                <a:hlinkClick r:id="rId4"/>
              </a:rPr>
              <a:t>CrowdFlower</a:t>
            </a:r>
            <a:endParaRPr lang="en-US" sz="3600" dirty="0"/>
          </a:p>
        </p:txBody>
      </p:sp>
    </p:spTree>
    <p:extLst>
      <p:ext uri="{BB962C8B-B14F-4D97-AF65-F5344CB8AC3E}">
        <p14:creationId xmlns:p14="http://schemas.microsoft.com/office/powerpoint/2010/main" val="15936930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Autofit/>
          </a:bodyPr>
          <a:lstStyle/>
          <a:p>
            <a:r>
              <a:rPr lang="en-US" sz="1800" dirty="0" err="1"/>
              <a:t>Berinsky</a:t>
            </a:r>
            <a:r>
              <a:rPr lang="en-US" sz="1800" dirty="0"/>
              <a:t>, A. J., Huber, G. A., &amp; Lenz, G. S. (2012). Evaluating online labor markets for experimental research: Amazon. com's Mechanical Turk. Political Analysis, 20(3), 351-368.</a:t>
            </a:r>
          </a:p>
          <a:p>
            <a:r>
              <a:rPr lang="en-US" sz="1800" dirty="0" smtClean="0"/>
              <a:t>Chandler</a:t>
            </a:r>
            <a:r>
              <a:rPr lang="en-US" sz="1800" dirty="0"/>
              <a:t>, J., </a:t>
            </a:r>
            <a:r>
              <a:rPr lang="en-US" sz="1800" dirty="0" err="1"/>
              <a:t>Paolacci</a:t>
            </a:r>
            <a:r>
              <a:rPr lang="en-US" sz="1800" dirty="0"/>
              <a:t>, G., Peer, E., Mueller, P., &amp; Ratliff, K. A. (2015). Using </a:t>
            </a:r>
            <a:r>
              <a:rPr lang="en-US" sz="1800" dirty="0" err="1"/>
              <a:t>nonnaive</a:t>
            </a:r>
            <a:r>
              <a:rPr lang="en-US" sz="1800" dirty="0"/>
              <a:t> participants can reduce effect sizes. Psychological </a:t>
            </a:r>
            <a:r>
              <a:rPr lang="en-US" sz="1800" dirty="0" smtClean="0"/>
              <a:t>Science</a:t>
            </a:r>
            <a:r>
              <a:rPr lang="en-US" sz="1800" dirty="0"/>
              <a:t>, 26(7), 1131-1139</a:t>
            </a:r>
            <a:r>
              <a:rPr lang="en-US" sz="1800" dirty="0" smtClean="0"/>
              <a:t>.</a:t>
            </a:r>
          </a:p>
          <a:p>
            <a:r>
              <a:rPr lang="en-US" sz="1800" dirty="0"/>
              <a:t>Chandler, J., &amp; Shapiro, D. (2016). Conducting clinical research using crowdsourced convenience samples. Clinical Psychology, 12(1), </a:t>
            </a:r>
            <a:r>
              <a:rPr lang="en-US" sz="1800" dirty="0" smtClean="0"/>
              <a:t>53-81.</a:t>
            </a:r>
            <a:endParaRPr lang="en-US" sz="1800" dirty="0"/>
          </a:p>
          <a:p>
            <a:r>
              <a:rPr lang="en-US" sz="1800" dirty="0" smtClean="0"/>
              <a:t>Hauser</a:t>
            </a:r>
            <a:r>
              <a:rPr lang="en-US" sz="1800" dirty="0"/>
              <a:t>, D. J., &amp; Schwarz, N. (2016). Attentive </a:t>
            </a:r>
            <a:r>
              <a:rPr lang="en-US" sz="1800" dirty="0" err="1"/>
              <a:t>Turkers</a:t>
            </a:r>
            <a:r>
              <a:rPr lang="en-US" sz="1800" dirty="0"/>
              <a:t>: </a:t>
            </a:r>
            <a:r>
              <a:rPr lang="en-US" sz="1800" dirty="0" err="1"/>
              <a:t>MTurk</a:t>
            </a:r>
            <a:r>
              <a:rPr lang="en-US" sz="1800" dirty="0"/>
              <a:t> participants perform better on online attention checks than do subject pool participants. Behavior research methods, 48(1), 400-407</a:t>
            </a:r>
            <a:r>
              <a:rPr lang="en-US" sz="1800" dirty="0" smtClean="0"/>
              <a:t>.</a:t>
            </a:r>
          </a:p>
          <a:p>
            <a:r>
              <a:rPr lang="en-US" sz="1800" dirty="0" err="1"/>
              <a:t>Litman</a:t>
            </a:r>
            <a:r>
              <a:rPr lang="en-US" sz="1800" dirty="0"/>
              <a:t>, L., Robinson, J., &amp; </a:t>
            </a:r>
            <a:r>
              <a:rPr lang="en-US" sz="1800" dirty="0" err="1"/>
              <a:t>Abberbock</a:t>
            </a:r>
            <a:r>
              <a:rPr lang="en-US" sz="1800" dirty="0"/>
              <a:t>, T. (2016). </a:t>
            </a:r>
            <a:r>
              <a:rPr lang="en-US" sz="1800" dirty="0" err="1"/>
              <a:t>TurkPrime</a:t>
            </a:r>
            <a:r>
              <a:rPr lang="en-US" sz="1800" dirty="0"/>
              <a:t>. com: A versatile crowdsourcing data acquisition platform for the behavioral sciences. Behavior </a:t>
            </a:r>
            <a:r>
              <a:rPr lang="en-US" sz="1800" dirty="0" smtClean="0"/>
              <a:t>Research Methods</a:t>
            </a:r>
            <a:r>
              <a:rPr lang="en-US" sz="1800" dirty="0"/>
              <a:t>, 1-10.</a:t>
            </a:r>
            <a:endParaRPr lang="en-US" sz="1800" dirty="0" smtClean="0"/>
          </a:p>
          <a:p>
            <a:r>
              <a:rPr lang="en-US" sz="1800" dirty="0" err="1"/>
              <a:t>Paolacci</a:t>
            </a:r>
            <a:r>
              <a:rPr lang="en-US" sz="1800" dirty="0"/>
              <a:t>, G., &amp; Chandler, J. (2014). Inside the </a:t>
            </a:r>
            <a:r>
              <a:rPr lang="en-US" sz="1800" dirty="0" err="1"/>
              <a:t>turk</a:t>
            </a:r>
            <a:r>
              <a:rPr lang="en-US" sz="1800" dirty="0"/>
              <a:t> understanding mechanical </a:t>
            </a:r>
            <a:r>
              <a:rPr lang="en-US" sz="1800" dirty="0" err="1"/>
              <a:t>turk</a:t>
            </a:r>
            <a:r>
              <a:rPr lang="en-US" sz="1800" dirty="0"/>
              <a:t> as a participant pool. Current Directions in Psychological Science, 23(3), 184-188.</a:t>
            </a:r>
            <a:endParaRPr lang="en-US" sz="1800" dirty="0" smtClean="0"/>
          </a:p>
          <a:p>
            <a:r>
              <a:rPr lang="en-US" sz="1800" dirty="0"/>
              <a:t>Stewart, N., </a:t>
            </a:r>
            <a:r>
              <a:rPr lang="en-US" sz="1800" dirty="0" err="1"/>
              <a:t>Ungemach</a:t>
            </a:r>
            <a:r>
              <a:rPr lang="en-US" sz="1800" dirty="0"/>
              <a:t>, C., Harris, A. J., Bartels, D. M., Newell, B. R., </a:t>
            </a:r>
            <a:r>
              <a:rPr lang="en-US" sz="1800" dirty="0" err="1"/>
              <a:t>Paolacci</a:t>
            </a:r>
            <a:r>
              <a:rPr lang="en-US" sz="1800" dirty="0"/>
              <a:t>, G., &amp; Chandler, J. (2015). The average laboratory samples a population of 7,300 Amazon Mechanical Turk workers. Judgment and Decision Making, 10(5), </a:t>
            </a:r>
            <a:r>
              <a:rPr lang="en-US" sz="1800" dirty="0" smtClean="0"/>
              <a:t>479-491.</a:t>
            </a:r>
          </a:p>
          <a:p>
            <a:endParaRPr lang="en-US" sz="1800" dirty="0"/>
          </a:p>
        </p:txBody>
      </p:sp>
    </p:spTree>
    <p:extLst>
      <p:ext uri="{BB962C8B-B14F-4D97-AF65-F5344CB8AC3E}">
        <p14:creationId xmlns:p14="http://schemas.microsoft.com/office/powerpoint/2010/main" val="210867743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Contact</a:t>
            </a:r>
            <a:endParaRPr lang="en-US" dirty="0"/>
          </a:p>
        </p:txBody>
      </p:sp>
      <p:sp>
        <p:nvSpPr>
          <p:cNvPr id="3" name="Content Placeholder 2"/>
          <p:cNvSpPr>
            <a:spLocks noGrp="1"/>
          </p:cNvSpPr>
          <p:nvPr>
            <p:ph idx="1"/>
          </p:nvPr>
        </p:nvSpPr>
        <p:spPr/>
        <p:txBody>
          <a:bodyPr/>
          <a:lstStyle/>
          <a:p>
            <a:pPr marL="0" indent="0">
              <a:buNone/>
            </a:pPr>
            <a:r>
              <a:rPr lang="en-US" dirty="0" smtClean="0"/>
              <a:t>Nick </a:t>
            </a:r>
            <a:r>
              <a:rPr lang="en-US" dirty="0" err="1" smtClean="0"/>
              <a:t>Michalak</a:t>
            </a:r>
            <a:endParaRPr lang="en-US" dirty="0" smtClean="0"/>
          </a:p>
          <a:p>
            <a:pPr marL="0" indent="0">
              <a:buNone/>
            </a:pPr>
            <a:r>
              <a:rPr lang="en-US" dirty="0" smtClean="0"/>
              <a:t>Social Psychology</a:t>
            </a:r>
          </a:p>
          <a:p>
            <a:pPr marL="0" indent="0">
              <a:buNone/>
            </a:pPr>
            <a:r>
              <a:rPr lang="en-US" dirty="0" smtClean="0">
                <a:hlinkClick r:id="rId2"/>
              </a:rPr>
              <a:t>nickmm@umich.edu</a:t>
            </a:r>
            <a:endParaRPr lang="en-US" dirty="0" smtClean="0"/>
          </a:p>
        </p:txBody>
      </p:sp>
    </p:spTree>
    <p:extLst>
      <p:ext uri="{BB962C8B-B14F-4D97-AF65-F5344CB8AC3E}">
        <p14:creationId xmlns:p14="http://schemas.microsoft.com/office/powerpoint/2010/main" val="16565982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410"/>
          <a:stretch/>
        </p:blipFill>
        <p:spPr>
          <a:xfrm>
            <a:off x="1261333" y="355600"/>
            <a:ext cx="9610468" cy="6172200"/>
          </a:xfrm>
          <a:prstGeom prst="rect">
            <a:avLst/>
          </a:prstGeom>
        </p:spPr>
      </p:pic>
    </p:spTree>
    <p:extLst>
      <p:ext uri="{BB962C8B-B14F-4D97-AF65-F5344CB8AC3E}">
        <p14:creationId xmlns:p14="http://schemas.microsoft.com/office/powerpoint/2010/main" val="179350629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Helvetica" charset="0"/>
                <a:ea typeface="Helvetica" charset="0"/>
                <a:cs typeface="Helvetica" charset="0"/>
              </a:rPr>
              <a:t>What’s </a:t>
            </a:r>
            <a:r>
              <a:rPr lang="en-US" dirty="0" err="1" smtClean="0">
                <a:latin typeface="Helvetica" charset="0"/>
                <a:ea typeface="Helvetica" charset="0"/>
                <a:cs typeface="Helvetica" charset="0"/>
              </a:rPr>
              <a:t>MTurk</a:t>
            </a:r>
            <a:r>
              <a:rPr lang="en-US" dirty="0" smtClean="0">
                <a:latin typeface="Helvetica" charset="0"/>
                <a:ea typeface="Helvetica" charset="0"/>
                <a:cs typeface="Helvetica" charset="0"/>
              </a:rPr>
              <a:t>?</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4880968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What’s </a:t>
            </a:r>
            <a:r>
              <a:rPr lang="en-US" dirty="0" err="1" smtClean="0"/>
              <a:t>MTurk</a:t>
            </a:r>
            <a:r>
              <a:rPr lang="en-US" dirty="0" smtClean="0"/>
              <a:t>?</a:t>
            </a:r>
            <a:r>
              <a:rPr lang="en-US" dirty="0"/>
              <a:t/>
            </a:r>
            <a:br>
              <a:rPr lang="en-US" dirty="0"/>
            </a:br>
            <a:r>
              <a:rPr lang="en-US" dirty="0" smtClean="0"/>
              <a:t>(and why should you care?)</a:t>
            </a:r>
            <a:endParaRPr lang="en-US" dirty="0"/>
          </a:p>
        </p:txBody>
      </p:sp>
      <p:sp>
        <p:nvSpPr>
          <p:cNvPr id="3" name="Content Placeholder 2"/>
          <p:cNvSpPr>
            <a:spLocks noGrp="1"/>
          </p:cNvSpPr>
          <p:nvPr>
            <p:ph idx="1"/>
          </p:nvPr>
        </p:nvSpPr>
        <p:spPr/>
        <p:txBody>
          <a:bodyPr>
            <a:normAutofit/>
          </a:bodyPr>
          <a:lstStyle/>
          <a:p>
            <a:r>
              <a:rPr lang="en-US" sz="4000" dirty="0" smtClean="0"/>
              <a:t>“Mechanical Turk”</a:t>
            </a:r>
          </a:p>
          <a:p>
            <a:r>
              <a:rPr lang="en-US" sz="4000" dirty="0" smtClean="0"/>
              <a:t>Crowdsourcing internet marketplace created by Amazon</a:t>
            </a:r>
          </a:p>
          <a:p>
            <a:r>
              <a:rPr lang="en-US" sz="4000" dirty="0" smtClean="0"/>
              <a:t>Large pool of constantly available people willing to complete tasks (and studies) at a low cost</a:t>
            </a:r>
          </a:p>
        </p:txBody>
      </p:sp>
    </p:spTree>
    <p:extLst>
      <p:ext uri="{BB962C8B-B14F-4D97-AF65-F5344CB8AC3E}">
        <p14:creationId xmlns:p14="http://schemas.microsoft.com/office/powerpoint/2010/main" val="938773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13" descr="E:\ajeet\cp\CP12-onlinefigure\03\ChandlerFig01-revised.tif"/>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4662" y="527050"/>
            <a:ext cx="7642676" cy="5803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45857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Helvetica" charset="0"/>
                <a:ea typeface="Helvetica" charset="0"/>
                <a:cs typeface="Helvetica" charset="0"/>
              </a:rPr>
              <a:t>Who are </a:t>
            </a:r>
            <a:r>
              <a:rPr lang="en-US" dirty="0" err="1" smtClean="0">
                <a:latin typeface="Helvetica" charset="0"/>
                <a:ea typeface="Helvetica" charset="0"/>
                <a:cs typeface="Helvetica" charset="0"/>
              </a:rPr>
              <a:t>MTurkers</a:t>
            </a:r>
            <a:r>
              <a:rPr lang="en-US" dirty="0" smtClean="0">
                <a:latin typeface="Helvetica" charset="0"/>
                <a:ea typeface="Helvetica" charset="0"/>
                <a:cs typeface="Helvetica" charset="0"/>
              </a:rPr>
              <a:t>?</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4554622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are </a:t>
            </a:r>
            <a:r>
              <a:rPr lang="en-US" dirty="0" err="1" smtClean="0"/>
              <a:t>MTurkers</a:t>
            </a:r>
            <a:r>
              <a:rPr lang="en-US" dirty="0" smtClean="0"/>
              <a:t>?</a:t>
            </a:r>
            <a:endParaRPr lang="en-US" dirty="0"/>
          </a:p>
        </p:txBody>
      </p:sp>
      <p:sp>
        <p:nvSpPr>
          <p:cNvPr id="3" name="Content Placeholder 2"/>
          <p:cNvSpPr>
            <a:spLocks noGrp="1"/>
          </p:cNvSpPr>
          <p:nvPr>
            <p:ph idx="1"/>
          </p:nvPr>
        </p:nvSpPr>
        <p:spPr/>
        <p:txBody>
          <a:bodyPr>
            <a:normAutofit/>
          </a:bodyPr>
          <a:lstStyle/>
          <a:p>
            <a:pPr>
              <a:lnSpc>
                <a:spcPct val="100000"/>
              </a:lnSpc>
            </a:pPr>
            <a:r>
              <a:rPr lang="en-US" sz="3200" dirty="0" smtClean="0"/>
              <a:t>Amazon reports 500,000+ workers from 190+ countries</a:t>
            </a:r>
          </a:p>
          <a:p>
            <a:pPr>
              <a:lnSpc>
                <a:spcPct val="100000"/>
              </a:lnSpc>
            </a:pPr>
            <a:r>
              <a:rPr lang="en-US" sz="3200" dirty="0" smtClean="0"/>
              <a:t>Younger (~30 year old), overeducated, under-employed, less religious, and more liberal compared to the general population</a:t>
            </a:r>
          </a:p>
          <a:p>
            <a:pPr>
              <a:lnSpc>
                <a:spcPct val="100000"/>
              </a:lnSpc>
            </a:pPr>
            <a:r>
              <a:rPr lang="en-US" sz="3200" dirty="0" smtClean="0">
                <a:solidFill>
                  <a:srgbClr val="00B050"/>
                </a:solidFill>
              </a:rPr>
              <a:t>Diverse</a:t>
            </a:r>
            <a:r>
              <a:rPr lang="en-US" sz="3200" dirty="0" smtClean="0"/>
              <a:t> but </a:t>
            </a:r>
            <a:r>
              <a:rPr lang="en-US" sz="3200" dirty="0" smtClean="0">
                <a:solidFill>
                  <a:srgbClr val="FF0000"/>
                </a:solidFill>
              </a:rPr>
              <a:t>not </a:t>
            </a:r>
            <a:r>
              <a:rPr lang="en-US" sz="3200" dirty="0">
                <a:solidFill>
                  <a:srgbClr val="FF0000"/>
                </a:solidFill>
              </a:rPr>
              <a:t>representative of the U.S.</a:t>
            </a:r>
            <a:r>
              <a:rPr lang="en-US" sz="3200" dirty="0"/>
              <a:t>(though more so than a typical undergraduate sample</a:t>
            </a:r>
            <a:r>
              <a:rPr lang="en-US" sz="3200" dirty="0" smtClean="0"/>
              <a:t>)</a:t>
            </a:r>
          </a:p>
          <a:p>
            <a:pPr>
              <a:lnSpc>
                <a:spcPct val="100000"/>
              </a:lnSpc>
            </a:pPr>
            <a:r>
              <a:rPr lang="en-US" sz="3200" dirty="0"/>
              <a:t>Demographics: </a:t>
            </a:r>
            <a:r>
              <a:rPr lang="en-US" sz="3200" dirty="0">
                <a:hlinkClick r:id="rId3"/>
              </a:rPr>
              <a:t>mturk-tracker.com</a:t>
            </a:r>
            <a:endParaRPr lang="en-US" sz="3200" dirty="0"/>
          </a:p>
          <a:p>
            <a:pPr>
              <a:lnSpc>
                <a:spcPct val="100000"/>
              </a:lnSpc>
            </a:pPr>
            <a:endParaRPr lang="en-US" sz="3200" dirty="0" smtClean="0"/>
          </a:p>
        </p:txBody>
      </p:sp>
      <p:sp>
        <p:nvSpPr>
          <p:cNvPr id="5" name="TextBox 4"/>
          <p:cNvSpPr txBox="1"/>
          <p:nvPr/>
        </p:nvSpPr>
        <p:spPr>
          <a:xfrm>
            <a:off x="5611801" y="6367463"/>
            <a:ext cx="6580199" cy="369332"/>
          </a:xfrm>
          <a:prstGeom prst="rect">
            <a:avLst/>
          </a:prstGeom>
          <a:noFill/>
        </p:spPr>
        <p:txBody>
          <a:bodyPr wrap="none" rtlCol="0">
            <a:spAutoFit/>
          </a:bodyPr>
          <a:lstStyle/>
          <a:p>
            <a:r>
              <a:rPr lang="en-US" b="1" dirty="0" err="1" smtClean="0">
                <a:solidFill>
                  <a:schemeClr val="accent1"/>
                </a:solidFill>
                <a:latin typeface="Helvetica" charset="0"/>
                <a:ea typeface="Helvetica" charset="0"/>
                <a:cs typeface="Helvetica" charset="0"/>
              </a:rPr>
              <a:t>Berinsky</a:t>
            </a:r>
            <a:r>
              <a:rPr lang="en-US" b="1" dirty="0" smtClean="0">
                <a:solidFill>
                  <a:schemeClr val="accent1"/>
                </a:solidFill>
                <a:latin typeface="Helvetica" charset="0"/>
                <a:ea typeface="Helvetica" charset="0"/>
                <a:cs typeface="Helvetica" charset="0"/>
              </a:rPr>
              <a:t>, Huber, &amp; Lenz, 2012; </a:t>
            </a:r>
            <a:r>
              <a:rPr lang="en-US" b="1" dirty="0" err="1" smtClean="0">
                <a:solidFill>
                  <a:schemeClr val="accent1"/>
                </a:solidFill>
                <a:latin typeface="Helvetica" charset="0"/>
                <a:ea typeface="Helvetica" charset="0"/>
                <a:cs typeface="Helvetica" charset="0"/>
              </a:rPr>
              <a:t>Paolacci</a:t>
            </a:r>
            <a:r>
              <a:rPr lang="en-US" b="1" dirty="0" smtClean="0">
                <a:solidFill>
                  <a:schemeClr val="accent1"/>
                </a:solidFill>
                <a:latin typeface="Helvetica" charset="0"/>
                <a:ea typeface="Helvetica" charset="0"/>
                <a:cs typeface="Helvetica" charset="0"/>
              </a:rPr>
              <a:t> &amp; Chandler, 2014</a:t>
            </a:r>
            <a:endParaRPr lang="en-US" b="1" dirty="0">
              <a:solidFill>
                <a:schemeClr val="accent1"/>
              </a:solidFill>
              <a:latin typeface="Helvetica" charset="0"/>
              <a:ea typeface="Helvetica" charset="0"/>
              <a:cs typeface="Helvetica" charset="0"/>
            </a:endParaRPr>
          </a:p>
        </p:txBody>
      </p:sp>
    </p:spTree>
    <p:extLst>
      <p:ext uri="{BB962C8B-B14F-4D97-AF65-F5344CB8AC3E}">
        <p14:creationId xmlns:p14="http://schemas.microsoft.com/office/powerpoint/2010/main" val="511589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Helvetica" charset="0"/>
                <a:ea typeface="Helvetica" charset="0"/>
                <a:cs typeface="Helvetica" charset="0"/>
              </a:rPr>
              <a:t>What’s so great about </a:t>
            </a:r>
            <a:r>
              <a:rPr lang="en-US" dirty="0" err="1" smtClean="0">
                <a:latin typeface="Helvetica" charset="0"/>
                <a:ea typeface="Helvetica" charset="0"/>
                <a:cs typeface="Helvetica" charset="0"/>
              </a:rPr>
              <a:t>MTurk</a:t>
            </a:r>
            <a:r>
              <a:rPr lang="en-US" dirty="0" smtClean="0">
                <a:latin typeface="Helvetica" charset="0"/>
                <a:ea typeface="Helvetica" charset="0"/>
                <a:cs typeface="Helvetica" charset="0"/>
              </a:rPr>
              <a:t>?</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19012755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Helvetica" charset="0"/>
                <a:ea typeface="Helvetica" charset="0"/>
                <a:cs typeface="Helvetica" charset="0"/>
              </a:rPr>
              <a:t>What’s so great about </a:t>
            </a:r>
            <a:r>
              <a:rPr lang="en-US" dirty="0" err="1">
                <a:latin typeface="Helvetica" charset="0"/>
                <a:ea typeface="Helvetica" charset="0"/>
                <a:cs typeface="Helvetica" charset="0"/>
              </a:rPr>
              <a:t>MTurk</a:t>
            </a:r>
            <a:r>
              <a:rPr lang="en-US" dirty="0">
                <a:latin typeface="Helvetica" charset="0"/>
                <a:ea typeface="Helvetica" charset="0"/>
                <a:cs typeface="Helvetica" charset="0"/>
              </a:rPr>
              <a:t>?</a:t>
            </a:r>
            <a:endParaRPr lang="en-US" dirty="0"/>
          </a:p>
        </p:txBody>
      </p:sp>
      <p:sp>
        <p:nvSpPr>
          <p:cNvPr id="3" name="Content Placeholder 2"/>
          <p:cNvSpPr>
            <a:spLocks noGrp="1"/>
          </p:cNvSpPr>
          <p:nvPr>
            <p:ph idx="1"/>
          </p:nvPr>
        </p:nvSpPr>
        <p:spPr/>
        <p:txBody>
          <a:bodyPr>
            <a:noAutofit/>
          </a:bodyPr>
          <a:lstStyle/>
          <a:p>
            <a:pPr>
              <a:lnSpc>
                <a:spcPct val="110000"/>
              </a:lnSpc>
            </a:pPr>
            <a:r>
              <a:rPr lang="en-US" sz="3200" dirty="0" smtClean="0"/>
              <a:t>Individual </a:t>
            </a:r>
            <a:r>
              <a:rPr lang="en-US" sz="3200" dirty="0" smtClean="0"/>
              <a:t>differences are psychometrically valid</a:t>
            </a:r>
            <a:endParaRPr lang="en-US" sz="3200" dirty="0" smtClean="0"/>
          </a:p>
          <a:p>
            <a:pPr>
              <a:lnSpc>
                <a:spcPct val="110000"/>
              </a:lnSpc>
            </a:pPr>
            <a:r>
              <a:rPr lang="en-US" sz="3200" dirty="0" smtClean="0"/>
              <a:t>Cognitive </a:t>
            </a:r>
            <a:r>
              <a:rPr lang="en-US" sz="3200" dirty="0" smtClean="0"/>
              <a:t>biases replicate</a:t>
            </a:r>
            <a:endParaRPr lang="en-US" sz="3200" dirty="0" smtClean="0"/>
          </a:p>
          <a:p>
            <a:pPr>
              <a:lnSpc>
                <a:spcPct val="110000"/>
              </a:lnSpc>
            </a:pPr>
            <a:r>
              <a:rPr lang="en-US" sz="3200" dirty="0" smtClean="0"/>
              <a:t>So do r</a:t>
            </a:r>
            <a:r>
              <a:rPr lang="en-US" sz="3200" dirty="0" smtClean="0"/>
              <a:t>eaction time tasks</a:t>
            </a:r>
            <a:endParaRPr lang="en-US" sz="3200" dirty="0" smtClean="0"/>
          </a:p>
          <a:p>
            <a:pPr>
              <a:lnSpc>
                <a:spcPct val="110000"/>
              </a:lnSpc>
            </a:pPr>
            <a:r>
              <a:rPr lang="en-US" sz="3200" dirty="0"/>
              <a:t>Self-reports of location matches IP addresses</a:t>
            </a:r>
          </a:p>
          <a:p>
            <a:pPr>
              <a:lnSpc>
                <a:spcPct val="110000"/>
              </a:lnSpc>
            </a:pPr>
            <a:r>
              <a:rPr lang="en-US" sz="3200" dirty="0"/>
              <a:t>Self-reports of demographics are consistent over time</a:t>
            </a:r>
          </a:p>
        </p:txBody>
      </p:sp>
      <p:sp>
        <p:nvSpPr>
          <p:cNvPr id="5" name="TextBox 4"/>
          <p:cNvSpPr txBox="1"/>
          <p:nvPr/>
        </p:nvSpPr>
        <p:spPr>
          <a:xfrm>
            <a:off x="9044985" y="6311900"/>
            <a:ext cx="3121752" cy="369332"/>
          </a:xfrm>
          <a:prstGeom prst="rect">
            <a:avLst/>
          </a:prstGeom>
          <a:noFill/>
        </p:spPr>
        <p:txBody>
          <a:bodyPr wrap="none" rtlCol="0">
            <a:spAutoFit/>
          </a:bodyPr>
          <a:lstStyle/>
          <a:p>
            <a:r>
              <a:rPr lang="en-US" b="1" dirty="0" err="1" smtClean="0">
                <a:solidFill>
                  <a:schemeClr val="accent1"/>
                </a:solidFill>
                <a:latin typeface="Helvetica" charset="0"/>
                <a:ea typeface="Helvetica" charset="0"/>
                <a:cs typeface="Helvetica" charset="0"/>
              </a:rPr>
              <a:t>Paolacci</a:t>
            </a:r>
            <a:r>
              <a:rPr lang="en-US" b="1" dirty="0" smtClean="0">
                <a:solidFill>
                  <a:schemeClr val="accent1"/>
                </a:solidFill>
                <a:latin typeface="Helvetica" charset="0"/>
                <a:ea typeface="Helvetica" charset="0"/>
                <a:cs typeface="Helvetica" charset="0"/>
              </a:rPr>
              <a:t> &amp; Chandler, 2014</a:t>
            </a:r>
            <a:endParaRPr lang="en-US" b="1" dirty="0">
              <a:solidFill>
                <a:schemeClr val="accent1"/>
              </a:solidFill>
              <a:latin typeface="Helvetica" charset="0"/>
              <a:ea typeface="Helvetica" charset="0"/>
              <a:cs typeface="Helvetica" charset="0"/>
            </a:endParaRPr>
          </a:p>
        </p:txBody>
      </p:sp>
    </p:spTree>
    <p:extLst>
      <p:ext uri="{BB962C8B-B14F-4D97-AF65-F5344CB8AC3E}">
        <p14:creationId xmlns:p14="http://schemas.microsoft.com/office/powerpoint/2010/main" val="1944165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latin typeface="Helvetica" charset="0"/>
                <a:ea typeface="Helvetica" charset="0"/>
                <a:cs typeface="Helvetica" charset="0"/>
              </a:rPr>
              <a:t>What’s </a:t>
            </a:r>
            <a:r>
              <a:rPr lang="en-US" i="1" dirty="0" smtClean="0">
                <a:solidFill>
                  <a:srgbClr val="FF0000"/>
                </a:solidFill>
                <a:latin typeface="Helvetica" charset="0"/>
                <a:ea typeface="Helvetica" charset="0"/>
                <a:cs typeface="Helvetica" charset="0"/>
              </a:rPr>
              <a:t>not</a:t>
            </a:r>
            <a:r>
              <a:rPr lang="en-US" dirty="0" smtClean="0">
                <a:solidFill>
                  <a:srgbClr val="FF0000"/>
                </a:solidFill>
                <a:latin typeface="Helvetica" charset="0"/>
                <a:ea typeface="Helvetica" charset="0"/>
                <a:cs typeface="Helvetica" charset="0"/>
              </a:rPr>
              <a:t> </a:t>
            </a:r>
            <a:r>
              <a:rPr lang="en-US" dirty="0" smtClean="0">
                <a:latin typeface="Helvetica" charset="0"/>
                <a:ea typeface="Helvetica" charset="0"/>
                <a:cs typeface="Helvetica" charset="0"/>
              </a:rPr>
              <a:t>so great about </a:t>
            </a:r>
            <a:r>
              <a:rPr lang="en-US" dirty="0" err="1" smtClean="0">
                <a:latin typeface="Helvetica" charset="0"/>
                <a:ea typeface="Helvetica" charset="0"/>
                <a:cs typeface="Helvetica" charset="0"/>
              </a:rPr>
              <a:t>MTurk</a:t>
            </a:r>
            <a:r>
              <a:rPr lang="en-US" dirty="0" smtClean="0">
                <a:latin typeface="Helvetica" charset="0"/>
                <a:ea typeface="Helvetica" charset="0"/>
                <a:cs typeface="Helvetica" charset="0"/>
              </a:rPr>
              <a:t>?</a:t>
            </a:r>
            <a:endParaRPr lang="en-US" dirty="0">
              <a:latin typeface="Helvetica" charset="0"/>
              <a:ea typeface="Helvetica" charset="0"/>
              <a:cs typeface="Helvetica" charset="0"/>
            </a:endParaRPr>
          </a:p>
        </p:txBody>
      </p:sp>
    </p:spTree>
    <p:extLst>
      <p:ext uri="{BB962C8B-B14F-4D97-AF65-F5344CB8AC3E}">
        <p14:creationId xmlns:p14="http://schemas.microsoft.com/office/powerpoint/2010/main" val="6706113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2046</TotalTime>
  <Words>983</Words>
  <Application>Microsoft Macintosh PowerPoint</Application>
  <PresentationFormat>Widescreen</PresentationFormat>
  <Paragraphs>82</Paragraphs>
  <Slides>16</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Helvetica</vt:lpstr>
      <vt:lpstr>Helvetica Regular</vt:lpstr>
      <vt:lpstr>Arial</vt:lpstr>
      <vt:lpstr>Office Theme</vt:lpstr>
      <vt:lpstr>Overview</vt:lpstr>
      <vt:lpstr>What’s MTurk?</vt:lpstr>
      <vt:lpstr>What’s MTurk? (and why should you care?)</vt:lpstr>
      <vt:lpstr>PowerPoint Presentation</vt:lpstr>
      <vt:lpstr>Who are MTurkers?</vt:lpstr>
      <vt:lpstr>Who are MTurkers?</vt:lpstr>
      <vt:lpstr>What’s so great about MTurk?</vt:lpstr>
      <vt:lpstr>What’s so great about MTurk?</vt:lpstr>
      <vt:lpstr>What’s not so great about MTurk?</vt:lpstr>
      <vt:lpstr>PowerPoint Presentation</vt:lpstr>
      <vt:lpstr>How can you get started on MTurk (and TurkPrime)?</vt:lpstr>
      <vt:lpstr>How can you get started on MTurk (and TurkPrime)?</vt:lpstr>
      <vt:lpstr>Other online samples</vt:lpstr>
      <vt:lpstr>References</vt:lpstr>
      <vt:lpstr>Contact</vt:lpstr>
      <vt:lpstr>PowerPoint Presentation</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What’s MTurk?</dc:title>
  <dc:creator>Nicholas Michalak</dc:creator>
  <cp:lastModifiedBy>Nicholas Michalak</cp:lastModifiedBy>
  <cp:revision>43</cp:revision>
  <dcterms:created xsi:type="dcterms:W3CDTF">2016-08-29T17:51:26Z</dcterms:created>
  <dcterms:modified xsi:type="dcterms:W3CDTF">2016-09-01T17:42:42Z</dcterms:modified>
</cp:coreProperties>
</file>

<file path=docProps/thumbnail.jpeg>
</file>